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itials" id="{71B6346E-D850-42D6-8CCE-06B84CF4D4BB}">
          <p14:sldIdLst>
            <p14:sldId id="256"/>
          </p14:sldIdLst>
        </p14:section>
        <p14:section name="Agenda" id="{F22EFC5A-326D-4C92-AFF7-D4147351C75F}">
          <p14:sldIdLst>
            <p14:sldId id="257"/>
          </p14:sldIdLst>
        </p14:section>
        <p14:section name="Introduction" id="{A9E0FB5A-16BF-4E0E-84E1-532D45D4B0D8}">
          <p14:sldIdLst>
            <p14:sldId id="258"/>
          </p14:sldIdLst>
        </p14:section>
        <p14:section name="Case Study" id="{0363E61B-062F-4537-ADCD-A0FFDA18E69E}">
          <p14:sldIdLst>
            <p14:sldId id="259"/>
          </p14:sldIdLst>
        </p14:section>
        <p14:section name="Application Overview" id="{48EBC71A-F02C-4BAF-9D4E-07936D36106E}">
          <p14:sldIdLst>
            <p14:sldId id="260"/>
          </p14:sldIdLst>
        </p14:section>
        <p14:section name="Roles &amp; Permission" id="{E008ACF0-C491-4AF0-AAC1-DCC06D317534}">
          <p14:sldIdLst>
            <p14:sldId id="261"/>
          </p14:sldIdLst>
        </p14:section>
        <p14:section name="Pages &amp; Functions" id="{BEBF2439-C397-4CFC-8C81-250579C268C1}">
          <p14:sldIdLst>
            <p14:sldId id="262"/>
            <p14:sldId id="263"/>
          </p14:sldIdLst>
        </p14:section>
        <p14:section name="Login Page" id="{5A0AD514-FDBD-404F-A2B0-0B083E8E4E0B}">
          <p14:sldIdLst>
            <p14:sldId id="264"/>
          </p14:sldIdLst>
        </p14:section>
        <p14:section name="Registration Page" id="{FAE657E9-8612-4177-8806-ECD5E58C8F4C}">
          <p14:sldIdLst>
            <p14:sldId id="265"/>
          </p14:sldIdLst>
        </p14:section>
        <p14:section name="User Profile Page" id="{7A1D66AB-D2CC-4174-B592-DCAA6DD858F4}">
          <p14:sldIdLst>
            <p14:sldId id="266"/>
            <p14:sldId id="267"/>
            <p14:sldId id="268"/>
          </p14:sldIdLst>
        </p14:section>
        <p14:section name="Slot Booking Page" id="{F251C751-CAF1-4C1B-A166-900E0C4C05AB}">
          <p14:sldIdLst>
            <p14:sldId id="269"/>
          </p14:sldIdLst>
        </p14:section>
        <p14:section name="Admin Dashboard" id="{1F542BF1-2852-4F90-AE30-04595330C674}">
          <p14:sldIdLst>
            <p14:sldId id="270"/>
            <p14:sldId id="271"/>
          </p14:sldIdLst>
        </p14:section>
        <p14:section name="Architeture &amp; Database Design" id="{F2EF96CD-8276-427C-9EF1-E2AA1C1B5335}">
          <p14:sldIdLst>
            <p14:sldId id="272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10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B518FC-726B-4A03-A6AE-0A9E98D55F29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305BFD7-E9C8-4F3A-A2CE-60ABDD00598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55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5BFD7-E9C8-4F3A-A2CE-60ABDD00598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4361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305BFD7-E9C8-4F3A-A2CE-60ABDD00598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7435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F9D0F-ACA5-0C41-2AE1-8EEAF7DDE7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AAF9BC-9C38-0D4B-CA5B-B00BD4B78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A54CD6-CFA1-8D8D-E996-43E59E924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DB8A2D-2221-4BD9-E20D-CAFDA7DE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88273E-FB82-54D7-5A73-A6686D4ED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13108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7C033-49A4-DB53-EB2F-E5B4ED8B4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8108C3E-5AC5-FAA2-F9E8-36AB2E9F94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6A5C9A-A1BD-6617-7565-8E4ECBB9F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3089C50-BEA8-14D4-1AFA-BBDB6540B0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0665B0-B41F-FA6D-8FBC-4FAC3947D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45369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BB53EB7-55B6-1D80-1642-EE074DE980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235C0B-9EFD-8B45-6006-4F6D32B7DF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E7B9B9-8933-D4C9-2C1C-5E502BFDA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B21545-459B-19B0-D480-38CFECAAF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55EA9-941D-0558-DA2F-31A11FA94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213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B235-212A-AB98-71AC-76F8AEEA08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399861-69C9-1A44-9960-F198A24A8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E2695C-FF43-7951-017B-D57FA96AD3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DC2FB1-37D0-AEE2-8899-95EF98BD2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CCD8DB-DC09-279A-1F3F-5C2FED8A08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76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47F0C-1298-9190-0DC9-1E82B40A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2016DE-AECF-CEF7-0AF6-A8382437B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1FA1-7BFC-FE76-B460-34DDF3C091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42CE3C-8DAC-1FCB-69E1-58C9CF9AC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0D7CC2-406B-DA19-5C03-A276C13D2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5297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ED2A9A-3764-D9A5-869F-946A3DF80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83EAA-7576-4319-0968-AA87CA0A84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76D855-87A9-D610-1540-8297D91D16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7239D-D884-4585-6C25-DA36B6138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43D2C-198A-907B-9A57-2D5F715A1A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B9926-2157-202A-368F-D682A06C3B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7619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E3EA3-77E5-1926-D09B-02434C40C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FA78FD-E954-C2FD-0D13-2ADAACB671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5A842C-8EBF-63EB-41DD-F129F16CD7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DFEC8A-C0A2-B749-310E-CEA18B9F3E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A6E00E-FB91-9E93-B801-BFAE5913AC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AD46848-72FA-CC57-D8EC-3B64D3EEB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5E4209D-F544-1F88-8161-4DCFE6F49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CFBCB02-5F68-5BBB-1010-8D798A524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186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5F2E-22F9-1840-6B7D-ECF896C44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6F8AA35-788F-0D68-0341-45DCA02D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6D4B0-90DD-F5D7-169F-30351944C4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361C74-7080-9F24-66F2-E20155DC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9502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0ACF56-DB43-CA88-8C41-A8AA5D270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A920BC-7083-E0CF-5C1B-E29DDC0A9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D59E449-2340-50EB-E19D-8CB6B35F7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6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AB274-E14C-50AE-9460-843F91E806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CC1C80-5583-87D0-85E5-F61D61E1D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D3033B-CFED-B0DF-2F93-3AB23C8FA02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1A3DB7-A44C-34D8-7E6C-21B686DECD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3099F3E-2755-636F-3AB3-DB751E627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E9C46E-04CD-E0DB-974E-8095A8732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060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C1C73-45B5-B8F9-25CF-415C0E10C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E397DA-81DB-9DE3-A6DB-59A16D5CEB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743A21-82C9-FE1B-8286-8989093900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27EDC0-BE06-2F80-9C59-2A93B3154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35F131-4A5A-2D7D-DED3-F9C8CA088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E12BF0-A492-397E-1FD3-B4BF9284E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8475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C5B3F66-C903-78A9-54A9-4CCDEEB3EA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CE7DE2-C62A-107F-148D-4ECCB123C4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4211F7-9802-84C2-A053-A371A95AE75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E24AE8C-0AA4-496D-95C8-771109F302B0}" type="datetimeFigureOut">
              <a:rPr lang="en-US" smtClean="0"/>
              <a:t>11/26/2024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A3863-325C-BDAA-63BF-54FDB2DB1A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CBF6D0-367E-405E-3265-3D9E4A967D7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387DC0-D646-4B1A-9C8B-F2FBEB9E5B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10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sv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C9C65D-2C6E-3D96-363C-5050404B8ED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VAX TRACK v1 - Remastered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2F5D13-E0A6-1D20-067B-162147F18AE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Vivek Kumar | Associate Consultant | Infosys</a:t>
            </a:r>
          </a:p>
        </p:txBody>
      </p:sp>
    </p:spTree>
    <p:extLst>
      <p:ext uri="{BB962C8B-B14F-4D97-AF65-F5344CB8AC3E}">
        <p14:creationId xmlns:p14="http://schemas.microsoft.com/office/powerpoint/2010/main" val="242549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87EF4-3002-94AE-4D4E-50B304F25A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REGISTRATION PAGE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0338C73-A5AE-56D2-6A53-52628CE840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3" y="1633289"/>
            <a:ext cx="10076033" cy="48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6470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16A751-3E2F-BD97-CFA7-4AC9E567E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 PAGE – VACCINATED 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F1BD5E53-E227-7D74-12EC-C12E16CCBC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3" y="1690688"/>
            <a:ext cx="10076033" cy="48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9449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1604F-4089-5CCF-C42C-3BB007ED3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 PAGE – PENDING APPROVAL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FECEC36F-DCB1-2A63-A010-6F4F39532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3" y="1690688"/>
            <a:ext cx="10076033" cy="4859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391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6BF61-EA9A-870D-7316-0D9DE628C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PROFILE PAGE – W/O BOOKED SLOT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D8CE5A5-6781-7366-CA37-7AFC31B0B4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3" y="1725571"/>
            <a:ext cx="10076033" cy="479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3191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F9E3-7A8A-4D46-896D-33DDB71A40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SLOT BOOKING PAGE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33A2A023-C4FD-2A55-CC16-0AE69F8580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3" y="1575561"/>
            <a:ext cx="10076033" cy="4917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3563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28F1B-9008-FC1F-5660-F57069E2A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DASHBOARD – USAGE ANALYTICS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905D666B-5E84-4AF6-EB46-C698BAC107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690688"/>
            <a:ext cx="11083636" cy="430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702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EFD386-AA78-0F83-1D02-53FC2D5637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ADMIN PAGE – ACTION PANEL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34CA7C13-CDF4-717D-5363-B7736B06E8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182" y="1690688"/>
            <a:ext cx="11083636" cy="427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434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6E561F-30CF-4170-1F95-3FEE96CA9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ARCHITECTURE &amp; DATABASE DESIGNS</a:t>
            </a:r>
          </a:p>
        </p:txBody>
      </p:sp>
    </p:spTree>
    <p:extLst>
      <p:ext uri="{BB962C8B-B14F-4D97-AF65-F5344CB8AC3E}">
        <p14:creationId xmlns:p14="http://schemas.microsoft.com/office/powerpoint/2010/main" val="18869575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1B08-72F1-B424-5949-706B90467B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ARCHITECTURAL DESIGN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D04DD8F-0654-9E2F-8093-32E6A340DF64}"/>
              </a:ext>
            </a:extLst>
          </p:cNvPr>
          <p:cNvSpPr/>
          <p:nvPr/>
        </p:nvSpPr>
        <p:spPr>
          <a:xfrm>
            <a:off x="4410969" y="2877857"/>
            <a:ext cx="1060704" cy="3657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Account Controller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B98E77-9912-DA6D-D67D-BF12525840DF}"/>
              </a:ext>
            </a:extLst>
          </p:cNvPr>
          <p:cNvSpPr/>
          <p:nvPr/>
        </p:nvSpPr>
        <p:spPr>
          <a:xfrm>
            <a:off x="5773416" y="2877857"/>
            <a:ext cx="1060704" cy="3657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User Profile Controller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66BA557-A006-0CB7-CA75-92EA39519059}"/>
              </a:ext>
            </a:extLst>
          </p:cNvPr>
          <p:cNvSpPr/>
          <p:nvPr/>
        </p:nvSpPr>
        <p:spPr>
          <a:xfrm>
            <a:off x="7135863" y="2877857"/>
            <a:ext cx="1060704" cy="3657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Booking Controller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3596C01-24DC-E4BF-7F76-FB45940AF3D2}"/>
              </a:ext>
            </a:extLst>
          </p:cNvPr>
          <p:cNvSpPr/>
          <p:nvPr/>
        </p:nvSpPr>
        <p:spPr>
          <a:xfrm>
            <a:off x="9936957" y="2843659"/>
            <a:ext cx="1060704" cy="3657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Admin Controller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A285E1C-5499-559A-3002-3E80D8F69293}"/>
              </a:ext>
            </a:extLst>
          </p:cNvPr>
          <p:cNvSpPr/>
          <p:nvPr/>
        </p:nvSpPr>
        <p:spPr>
          <a:xfrm>
            <a:off x="3048522" y="2452099"/>
            <a:ext cx="1060704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Home Page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277E43-C599-8263-68BC-9B72F7ED1BE7}"/>
              </a:ext>
            </a:extLst>
          </p:cNvPr>
          <p:cNvSpPr/>
          <p:nvPr/>
        </p:nvSpPr>
        <p:spPr>
          <a:xfrm>
            <a:off x="4410969" y="2160363"/>
            <a:ext cx="1060704" cy="65967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Login &amp; Registration Page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D68F5EC-67F4-9508-D887-7CC62B52F8F0}"/>
              </a:ext>
            </a:extLst>
          </p:cNvPr>
          <p:cNvSpPr/>
          <p:nvPr/>
        </p:nvSpPr>
        <p:spPr>
          <a:xfrm>
            <a:off x="5773416" y="2452099"/>
            <a:ext cx="1060704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User Profile Page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D72EBA4-FF15-18A4-64E6-8F764C1B5F09}"/>
              </a:ext>
            </a:extLst>
          </p:cNvPr>
          <p:cNvSpPr/>
          <p:nvPr/>
        </p:nvSpPr>
        <p:spPr>
          <a:xfrm>
            <a:off x="7135863" y="2452099"/>
            <a:ext cx="1060704" cy="3657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Booking Page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C503532-B4C3-EF9A-65B1-153A9CBCC8D2}"/>
              </a:ext>
            </a:extLst>
          </p:cNvPr>
          <p:cNvSpPr/>
          <p:nvPr/>
        </p:nvSpPr>
        <p:spPr>
          <a:xfrm>
            <a:off x="9936957" y="2169670"/>
            <a:ext cx="1060704" cy="64105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Admin Dashboard Page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CFAD10-F4A0-8420-1FAC-22D9244E22E2}"/>
              </a:ext>
            </a:extLst>
          </p:cNvPr>
          <p:cNvSpPr/>
          <p:nvPr/>
        </p:nvSpPr>
        <p:spPr>
          <a:xfrm>
            <a:off x="4410969" y="3579070"/>
            <a:ext cx="1060704" cy="365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Account Service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FEB275-D9CB-210B-7EFA-C8A0A0B5634F}"/>
              </a:ext>
            </a:extLst>
          </p:cNvPr>
          <p:cNvSpPr/>
          <p:nvPr/>
        </p:nvSpPr>
        <p:spPr>
          <a:xfrm>
            <a:off x="5793458" y="3576765"/>
            <a:ext cx="1255776" cy="365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User Profile Service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BFACBE-7DFF-DB3D-1EE8-B5E0336C2814}"/>
              </a:ext>
            </a:extLst>
          </p:cNvPr>
          <p:cNvSpPr/>
          <p:nvPr/>
        </p:nvSpPr>
        <p:spPr>
          <a:xfrm>
            <a:off x="7135863" y="3579269"/>
            <a:ext cx="1060704" cy="365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Booking Service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87A9D44-666D-A9AD-E8A7-2078FB963B5E}"/>
              </a:ext>
            </a:extLst>
          </p:cNvPr>
          <p:cNvSpPr/>
          <p:nvPr/>
        </p:nvSpPr>
        <p:spPr>
          <a:xfrm>
            <a:off x="7135863" y="4005027"/>
            <a:ext cx="1060704" cy="365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Hospital Service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ED3009C-5D52-C4A3-452C-9F739A6A6756}"/>
              </a:ext>
            </a:extLst>
          </p:cNvPr>
          <p:cNvSpPr/>
          <p:nvPr/>
        </p:nvSpPr>
        <p:spPr>
          <a:xfrm>
            <a:off x="9936957" y="3576765"/>
            <a:ext cx="1060704" cy="365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Admin Service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113A263-35B5-2AD1-D0D4-E9CEF3835E36}"/>
              </a:ext>
            </a:extLst>
          </p:cNvPr>
          <p:cNvSpPr/>
          <p:nvPr/>
        </p:nvSpPr>
        <p:spPr>
          <a:xfrm>
            <a:off x="4410969" y="4004828"/>
            <a:ext cx="1060704" cy="365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Auth Service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8027DC-E766-79A7-ABB7-1BC7A4E08A82}"/>
              </a:ext>
            </a:extLst>
          </p:cNvPr>
          <p:cNvSpPr/>
          <p:nvPr/>
        </p:nvSpPr>
        <p:spPr>
          <a:xfrm>
            <a:off x="5793458" y="4005027"/>
            <a:ext cx="1255776" cy="36576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User Vaccine Details Service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A0BC387-B0CA-3808-0085-4E9106DE8CEA}"/>
              </a:ext>
            </a:extLst>
          </p:cNvPr>
          <p:cNvSpPr/>
          <p:nvPr/>
        </p:nvSpPr>
        <p:spPr>
          <a:xfrm>
            <a:off x="5793458" y="5101674"/>
            <a:ext cx="124968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User Vaccine Details DTO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8E7A9CD-50A3-ED35-E95B-E4078FE38B70}"/>
              </a:ext>
            </a:extLst>
          </p:cNvPr>
          <p:cNvSpPr/>
          <p:nvPr/>
        </p:nvSpPr>
        <p:spPr>
          <a:xfrm>
            <a:off x="7132320" y="4548027"/>
            <a:ext cx="1060704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Booking DTO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DF388B5-BE95-9C10-6F55-EA0D5F5E95C0}"/>
              </a:ext>
            </a:extLst>
          </p:cNvPr>
          <p:cNvSpPr/>
          <p:nvPr/>
        </p:nvSpPr>
        <p:spPr>
          <a:xfrm>
            <a:off x="7132320" y="5101674"/>
            <a:ext cx="1060704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Hospital DTO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172A9D10-E27A-D2B0-7745-DA106E94DFAE}"/>
              </a:ext>
            </a:extLst>
          </p:cNvPr>
          <p:cNvSpPr/>
          <p:nvPr/>
        </p:nvSpPr>
        <p:spPr>
          <a:xfrm>
            <a:off x="9936957" y="4548027"/>
            <a:ext cx="1060704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Admin DTO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1280FF5-4B46-F068-8CF4-105E1B4CBA33}"/>
              </a:ext>
            </a:extLst>
          </p:cNvPr>
          <p:cNvSpPr/>
          <p:nvPr/>
        </p:nvSpPr>
        <p:spPr>
          <a:xfrm>
            <a:off x="4424903" y="5697941"/>
            <a:ext cx="1060704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User Details Model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DD5D749-BC46-447A-86F2-4AC5A8519A37}"/>
              </a:ext>
            </a:extLst>
          </p:cNvPr>
          <p:cNvSpPr/>
          <p:nvPr/>
        </p:nvSpPr>
        <p:spPr>
          <a:xfrm>
            <a:off x="5773416" y="5686440"/>
            <a:ext cx="1249680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User Vaccine Details Model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609A243-C51E-397A-2AF2-8BB624245B1A}"/>
              </a:ext>
            </a:extLst>
          </p:cNvPr>
          <p:cNvSpPr/>
          <p:nvPr/>
        </p:nvSpPr>
        <p:spPr>
          <a:xfrm>
            <a:off x="7132320" y="5684902"/>
            <a:ext cx="1060704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Booking Details Model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4C505F5-2B36-0EDF-A655-DD2F7EFBE0DD}"/>
              </a:ext>
            </a:extLst>
          </p:cNvPr>
          <p:cNvSpPr/>
          <p:nvPr/>
        </p:nvSpPr>
        <p:spPr>
          <a:xfrm>
            <a:off x="7132320" y="6153431"/>
            <a:ext cx="1060704" cy="36576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Hospital Model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F7D4EA7-86AF-175E-D9B9-1D59568E2A67}"/>
              </a:ext>
            </a:extLst>
          </p:cNvPr>
          <p:cNvSpPr txBox="1"/>
          <p:nvPr/>
        </p:nvSpPr>
        <p:spPr>
          <a:xfrm>
            <a:off x="1194340" y="2679359"/>
            <a:ext cx="14953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FFFF00"/>
                </a:highlight>
              </a:rPr>
              <a:t>Presentation Layer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7645A63-0CDC-2C40-9F3D-25061D347B9E}"/>
              </a:ext>
            </a:extLst>
          </p:cNvPr>
          <p:cNvSpPr txBox="1"/>
          <p:nvPr/>
        </p:nvSpPr>
        <p:spPr>
          <a:xfrm>
            <a:off x="1194340" y="3835553"/>
            <a:ext cx="16434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FFFF00"/>
                </a:highlight>
              </a:rPr>
              <a:t>Business Logic Layer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A177797-B668-83C2-C611-C54683E364EB}"/>
              </a:ext>
            </a:extLst>
          </p:cNvPr>
          <p:cNvSpPr txBox="1"/>
          <p:nvPr/>
        </p:nvSpPr>
        <p:spPr>
          <a:xfrm>
            <a:off x="1194340" y="4782906"/>
            <a:ext cx="1472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FFFF00"/>
                </a:highlight>
              </a:rPr>
              <a:t>Data Access Layer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496B1FA-5C52-BC26-524C-522E33C32EA2}"/>
              </a:ext>
            </a:extLst>
          </p:cNvPr>
          <p:cNvSpPr txBox="1"/>
          <p:nvPr/>
        </p:nvSpPr>
        <p:spPr>
          <a:xfrm>
            <a:off x="1194340" y="5836739"/>
            <a:ext cx="12688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highlight>
                  <a:srgbClr val="FFFF00"/>
                </a:highlight>
              </a:rPr>
              <a:t>Database Layer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477674B-BB60-8F12-4CB3-00EFC41161A6}"/>
              </a:ext>
            </a:extLst>
          </p:cNvPr>
          <p:cNvSpPr/>
          <p:nvPr/>
        </p:nvSpPr>
        <p:spPr>
          <a:xfrm>
            <a:off x="5804332" y="4546121"/>
            <a:ext cx="1249680" cy="3657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User Details DTO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2749768D-A849-178C-3769-FC3A691FD69F}"/>
              </a:ext>
            </a:extLst>
          </p:cNvPr>
          <p:cNvSpPr/>
          <p:nvPr/>
        </p:nvSpPr>
        <p:spPr>
          <a:xfrm>
            <a:off x="3051106" y="2877857"/>
            <a:ext cx="1060704" cy="36576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tx1"/>
                </a:solidFill>
              </a:rPr>
              <a:t>Home Controller</a:t>
            </a:r>
          </a:p>
        </p:txBody>
      </p:sp>
    </p:spTree>
    <p:extLst>
      <p:ext uri="{BB962C8B-B14F-4D97-AF65-F5344CB8AC3E}">
        <p14:creationId xmlns:p14="http://schemas.microsoft.com/office/powerpoint/2010/main" val="34731474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42AD6-6B4B-AD55-55E4-FDB8DD4468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26629-BD6F-D856-16A6-5C2CEE03B6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Introduction</a:t>
            </a:r>
          </a:p>
          <a:p>
            <a:r>
              <a:rPr lang="en-US" dirty="0"/>
              <a:t>Application Overview</a:t>
            </a:r>
          </a:p>
          <a:p>
            <a:r>
              <a:rPr lang="en-US" dirty="0"/>
              <a:t>Roles &amp; Permission</a:t>
            </a:r>
          </a:p>
          <a:p>
            <a:r>
              <a:rPr lang="en-US" dirty="0"/>
              <a:t>Pages &amp; Functionalities</a:t>
            </a:r>
          </a:p>
          <a:p>
            <a:r>
              <a:rPr lang="en-US" dirty="0"/>
              <a:t>Workflow Diagrams</a:t>
            </a:r>
          </a:p>
          <a:p>
            <a:r>
              <a:rPr lang="en-US" dirty="0"/>
              <a:t>Architecture &amp; Database Design</a:t>
            </a:r>
          </a:p>
          <a:p>
            <a:r>
              <a:rPr lang="en-US" dirty="0"/>
              <a:t>Challenges &amp; Solutions</a:t>
            </a:r>
          </a:p>
          <a:p>
            <a:r>
              <a:rPr lang="en-US" dirty="0"/>
              <a:t>Future Enhancements</a:t>
            </a:r>
          </a:p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5979608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8A546-59E7-F19D-3834-A9DD9C780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A626C7-C159-9831-38E9-94E167E48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413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1AA091-B3EF-3437-2B3B-3E6B125E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STUDY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2B6F4C-C70C-17C1-26D4-3DDDC4E5A1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0" i="0" dirty="0">
                <a:solidFill>
                  <a:srgbClr val="111111"/>
                </a:solidFill>
                <a:effectLst/>
              </a:rPr>
              <a:t>The COVID-19 pandemic has highlighted the critical need for efficient and accessible vaccination systems. To address this, we have developed a web-based application using the ASP.NET MVC framework. This application aims to streamline the vaccination process by providing a user-friendly portal for both normal users and administrators.</a:t>
            </a:r>
          </a:p>
          <a:p>
            <a:pPr algn="l"/>
            <a:r>
              <a:rPr lang="en-US" sz="1400" b="0" i="0" dirty="0">
                <a:solidFill>
                  <a:srgbClr val="111111"/>
                </a:solidFill>
                <a:effectLst/>
              </a:rPr>
              <a:t>The primary purpose of this vaccination portal is to facilitate the booking and management of COVID-19 vaccination slots. The objectives include:</a:t>
            </a:r>
          </a:p>
          <a:p>
            <a:pPr lvl="1"/>
            <a:r>
              <a:rPr lang="en-US" sz="1400" b="0" i="0" dirty="0">
                <a:solidFill>
                  <a:srgbClr val="111111"/>
                </a:solidFill>
                <a:effectLst/>
              </a:rPr>
              <a:t>Simplifying the registration and booking process for users.</a:t>
            </a:r>
          </a:p>
          <a:p>
            <a:pPr lvl="1"/>
            <a:r>
              <a:rPr lang="en-US" sz="1400" b="0" i="0" dirty="0">
                <a:solidFill>
                  <a:srgbClr val="111111"/>
                </a:solidFill>
                <a:effectLst/>
              </a:rPr>
              <a:t>Providing administrators with tools to manage vaccination slots and user approvals efficiently.</a:t>
            </a:r>
          </a:p>
          <a:p>
            <a:pPr lvl="1"/>
            <a:r>
              <a:rPr lang="en-US" sz="1400" b="0" i="0" dirty="0">
                <a:solidFill>
                  <a:srgbClr val="111111"/>
                </a:solidFill>
                <a:effectLst/>
              </a:rPr>
              <a:t>Ensuring secure and accurate tracking of vaccination statuses.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2620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4CA431-17BE-5829-7D97-750F10EE2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0B4B37-1A5B-D900-7F68-76D2582AB4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b="0" i="0" dirty="0">
                <a:solidFill>
                  <a:srgbClr val="111111"/>
                </a:solidFill>
                <a:effectLst/>
              </a:rPr>
              <a:t>The vaccination portal is designed to cater to two types of users: normal users and administrators. Normal users can register, log in, and book vaccination slots, while administrators have additional functionalities to manage the overall vaccination process. The application ensures a seamless experience.</a:t>
            </a:r>
          </a:p>
          <a:p>
            <a:pPr algn="l"/>
            <a:r>
              <a:rPr lang="en-US" sz="1400" i="0" dirty="0">
                <a:solidFill>
                  <a:srgbClr val="111111"/>
                </a:solidFill>
                <a:effectLst/>
              </a:rPr>
              <a:t>Key Features and Functionalities</a:t>
            </a:r>
          </a:p>
          <a:p>
            <a:pPr lvl="1"/>
            <a:r>
              <a:rPr lang="en-US" sz="1200" b="1" i="0" dirty="0">
                <a:solidFill>
                  <a:srgbClr val="111111"/>
                </a:solidFill>
                <a:effectLst/>
              </a:rPr>
              <a:t>User Registration and Login</a:t>
            </a:r>
            <a:r>
              <a:rPr lang="en-US" sz="1200" b="0" i="0" dirty="0">
                <a:solidFill>
                  <a:srgbClr val="111111"/>
                </a:solidFill>
                <a:effectLst/>
              </a:rPr>
              <a:t>: New users can register and log in to the portal. Successful registration leads to auto-login and redirection to the user profile page.</a:t>
            </a:r>
          </a:p>
          <a:p>
            <a:pPr lvl="1"/>
            <a:r>
              <a:rPr lang="en-US" sz="1200" b="1" i="0" dirty="0">
                <a:solidFill>
                  <a:srgbClr val="111111"/>
                </a:solidFill>
                <a:effectLst/>
              </a:rPr>
              <a:t>User Profile Management</a:t>
            </a:r>
            <a:r>
              <a:rPr lang="en-US" sz="1200" b="0" i="0" dirty="0">
                <a:solidFill>
                  <a:srgbClr val="111111"/>
                </a:solidFill>
                <a:effectLst/>
              </a:rPr>
              <a:t>: Users can view and update their profile information and check their vaccination status.</a:t>
            </a:r>
          </a:p>
          <a:p>
            <a:pPr lvl="1"/>
            <a:r>
              <a:rPr lang="en-US" sz="1200" b="1" i="0" dirty="0">
                <a:solidFill>
                  <a:srgbClr val="111111"/>
                </a:solidFill>
                <a:effectLst/>
              </a:rPr>
              <a:t>Slot Booking</a:t>
            </a:r>
            <a:r>
              <a:rPr lang="en-US" sz="1200" b="0" i="0" dirty="0">
                <a:solidFill>
                  <a:srgbClr val="111111"/>
                </a:solidFill>
                <a:effectLst/>
              </a:rPr>
              <a:t>: Users can book available vaccination slots. The status changes from ‘not vaccinated’ to ‘vaccinated’ once approved by the admin.</a:t>
            </a:r>
          </a:p>
          <a:p>
            <a:pPr lvl="1"/>
            <a:r>
              <a:rPr lang="en-US" sz="1200" b="1" i="0" dirty="0">
                <a:solidFill>
                  <a:srgbClr val="111111"/>
                </a:solidFill>
                <a:effectLst/>
              </a:rPr>
              <a:t>Admin Dashboard</a:t>
            </a:r>
            <a:r>
              <a:rPr lang="en-US" sz="1200" b="0" i="0" dirty="0">
                <a:solidFill>
                  <a:srgbClr val="111111"/>
                </a:solidFill>
                <a:effectLst/>
              </a:rPr>
              <a:t>: Administrators have access to a dashboard displaying total users, users yet to book slots, users with pending approvals, and available slots in hospitals.</a:t>
            </a:r>
          </a:p>
          <a:p>
            <a:pPr lvl="1"/>
            <a:r>
              <a:rPr lang="en-US" sz="1200" b="1" i="0" dirty="0">
                <a:solidFill>
                  <a:srgbClr val="111111"/>
                </a:solidFill>
                <a:effectLst/>
              </a:rPr>
              <a:t>Approval and Slot Management</a:t>
            </a:r>
            <a:r>
              <a:rPr lang="en-US" sz="1200" b="0" i="0" dirty="0">
                <a:solidFill>
                  <a:srgbClr val="111111"/>
                </a:solidFill>
                <a:effectLst/>
              </a:rPr>
              <a:t>: Admins can approve vaccination statuses and update the number of available slots in hospitals.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18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3A6B2E-81CE-C2D5-2F22-76BFEFB75E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Roles &amp; Permissions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B2A717C-74BB-1213-DABB-520FC3B72720}"/>
              </a:ext>
            </a:extLst>
          </p:cNvPr>
          <p:cNvGraphicFramePr>
            <a:graphicFrameLocks noGrp="1"/>
          </p:cNvGraphicFramePr>
          <p:nvPr/>
        </p:nvGraphicFramePr>
        <p:xfrm>
          <a:off x="838200" y="1825625"/>
          <a:ext cx="10515597" cy="3484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05199">
                  <a:extLst>
                    <a:ext uri="{9D8B030D-6E8A-4147-A177-3AD203B41FA5}">
                      <a16:colId xmlns:a16="http://schemas.microsoft.com/office/drawing/2014/main" val="2230274046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868942319"/>
                    </a:ext>
                  </a:extLst>
                </a:gridCol>
                <a:gridCol w="3505199">
                  <a:extLst>
                    <a:ext uri="{9D8B030D-6E8A-4147-A177-3AD203B41FA5}">
                      <a16:colId xmlns:a16="http://schemas.microsoft.com/office/drawing/2014/main" val="270446405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Tasks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User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Admin Role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65104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Registration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95361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Login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6353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Slot Booking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698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Access User Profile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9969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Access Dashboard Page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6835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Approve Booked Slot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5597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Update User’s Vaccination Status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24911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Update Available Slots Count in Listed Hospitals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019658"/>
                  </a:ext>
                </a:extLst>
              </a:tr>
            </a:tbl>
          </a:graphicData>
        </a:graphic>
      </p:graphicFrame>
      <p:pic>
        <p:nvPicPr>
          <p:cNvPr id="5" name="Graphic 4" descr="Checkmark with solid fill">
            <a:extLst>
              <a:ext uri="{FF2B5EF4-FFF2-40B4-BE49-F238E27FC236}">
                <a16:creationId xmlns:a16="http://schemas.microsoft.com/office/drawing/2014/main" id="{C01D26D3-59DF-8962-2A84-30110C2C6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7896" y="2193785"/>
            <a:ext cx="316208" cy="316208"/>
          </a:xfrm>
          <a:prstGeom prst="rect">
            <a:avLst/>
          </a:prstGeom>
        </p:spPr>
      </p:pic>
      <p:pic>
        <p:nvPicPr>
          <p:cNvPr id="6" name="Graphic 5" descr="Checkmark with solid fill">
            <a:extLst>
              <a:ext uri="{FF2B5EF4-FFF2-40B4-BE49-F238E27FC236}">
                <a16:creationId xmlns:a16="http://schemas.microsoft.com/office/drawing/2014/main" id="{0F6A1E86-E7C5-C846-FE4A-60964D4A87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7894" y="2586816"/>
            <a:ext cx="316208" cy="316208"/>
          </a:xfrm>
          <a:prstGeom prst="rect">
            <a:avLst/>
          </a:prstGeom>
        </p:spPr>
      </p:pic>
      <p:pic>
        <p:nvPicPr>
          <p:cNvPr id="7" name="Graphic 6" descr="Checkmark with solid fill">
            <a:extLst>
              <a:ext uri="{FF2B5EF4-FFF2-40B4-BE49-F238E27FC236}">
                <a16:creationId xmlns:a16="http://schemas.microsoft.com/office/drawing/2014/main" id="{86BAEF95-4041-A8E6-6735-70E65BD19C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7894" y="2958031"/>
            <a:ext cx="316208" cy="316208"/>
          </a:xfrm>
          <a:prstGeom prst="rect">
            <a:avLst/>
          </a:prstGeom>
        </p:spPr>
      </p:pic>
      <p:pic>
        <p:nvPicPr>
          <p:cNvPr id="8" name="Graphic 7" descr="Checkmark with solid fill">
            <a:extLst>
              <a:ext uri="{FF2B5EF4-FFF2-40B4-BE49-F238E27FC236}">
                <a16:creationId xmlns:a16="http://schemas.microsoft.com/office/drawing/2014/main" id="{4EFBBA6F-D0CC-01F1-B132-25DF78D346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37894" y="3370022"/>
            <a:ext cx="316208" cy="316208"/>
          </a:xfrm>
          <a:prstGeom prst="rect">
            <a:avLst/>
          </a:prstGeom>
        </p:spPr>
      </p:pic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CC85E349-CD8B-14DC-1048-FDC240FBA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1117" y="4140190"/>
            <a:ext cx="316208" cy="316208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AF0E1BBC-8213-A0C9-15F7-C25544298D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1117" y="4433231"/>
            <a:ext cx="316208" cy="316208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B93E0FB0-95AD-524C-265A-FA10282287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45413" y="4855675"/>
            <a:ext cx="316208" cy="316208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C3FAD92-AA87-B259-1FC7-232ED62778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1117" y="3770168"/>
            <a:ext cx="316208" cy="316208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2ED262D1-6A70-0C2A-0F95-294CCC8ABE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1117" y="3370022"/>
            <a:ext cx="316208" cy="316208"/>
          </a:xfrm>
          <a:prstGeom prst="rect">
            <a:avLst/>
          </a:prstGeom>
        </p:spPr>
      </p:pic>
      <p:pic>
        <p:nvPicPr>
          <p:cNvPr id="15" name="Graphic 14" descr="Checkmark with solid fill">
            <a:extLst>
              <a:ext uri="{FF2B5EF4-FFF2-40B4-BE49-F238E27FC236}">
                <a16:creationId xmlns:a16="http://schemas.microsoft.com/office/drawing/2014/main" id="{C7C0C16A-3CC6-32AC-584E-19B2DB360A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1117" y="2958031"/>
            <a:ext cx="316208" cy="316208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31AC5D62-25C4-F5F2-EC05-6474D80E91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1117" y="2602859"/>
            <a:ext cx="316208" cy="316208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14467337-4DA1-3B5F-255D-BD2BA446DB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51117" y="2193785"/>
            <a:ext cx="316208" cy="316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89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82BB37-B17E-2831-9C26-69ACDE7BE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PAGES &amp; FUNCTIONALITIES</a:t>
            </a:r>
          </a:p>
        </p:txBody>
      </p:sp>
    </p:spTree>
    <p:extLst>
      <p:ext uri="{BB962C8B-B14F-4D97-AF65-F5344CB8AC3E}">
        <p14:creationId xmlns:p14="http://schemas.microsoft.com/office/powerpoint/2010/main" val="15398872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F8D3AB-F81E-E630-FA6B-FD3DCDFA9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HOME PAGE</a:t>
            </a:r>
          </a:p>
        </p:txBody>
      </p:sp>
      <p:pic>
        <p:nvPicPr>
          <p:cNvPr id="4" name="Picture 3" descr="A planet earth with text overlay&#10;&#10;Description automatically generated">
            <a:extLst>
              <a:ext uri="{FF2B5EF4-FFF2-40B4-BE49-F238E27FC236}">
                <a16:creationId xmlns:a16="http://schemas.microsoft.com/office/drawing/2014/main" id="{6683B5CC-0A13-F98C-B3C8-3AAAD81CF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3" y="1612297"/>
            <a:ext cx="10076033" cy="4880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7376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F66A33-FFF6-D555-8721-913C2FA7C5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PAGE</a:t>
            </a:r>
          </a:p>
        </p:txBody>
      </p:sp>
      <p:pic>
        <p:nvPicPr>
          <p:cNvPr id="4" name="Picture 3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8FD50761-1F01-EA98-F466-062ED08DA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983" y="1591305"/>
            <a:ext cx="10076033" cy="4901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176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</TotalTime>
  <Words>485</Words>
  <Application>Microsoft Office PowerPoint</Application>
  <PresentationFormat>Widescreen</PresentationFormat>
  <Paragraphs>83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Aptos</vt:lpstr>
      <vt:lpstr>Aptos Display</vt:lpstr>
      <vt:lpstr>Arial</vt:lpstr>
      <vt:lpstr>Office Theme</vt:lpstr>
      <vt:lpstr>VAX TRACK v1 - Remastered</vt:lpstr>
      <vt:lpstr>AGENDA</vt:lpstr>
      <vt:lpstr>INTRODUCTION</vt:lpstr>
      <vt:lpstr>CASE STUDY</vt:lpstr>
      <vt:lpstr>APPLICATION OVERVIEW</vt:lpstr>
      <vt:lpstr>Roles &amp; Permissions</vt:lpstr>
      <vt:lpstr>PAGES &amp; FUNCTIONALITIES</vt:lpstr>
      <vt:lpstr>HOME PAGE</vt:lpstr>
      <vt:lpstr>LOGIN PAGE</vt:lpstr>
      <vt:lpstr>REGISTRATION PAGE</vt:lpstr>
      <vt:lpstr>USER PROFILE PAGE – VACCINATED </vt:lpstr>
      <vt:lpstr>USER PROFILE PAGE – PENDING APPROVAL</vt:lpstr>
      <vt:lpstr>USER PROFILE PAGE – W/O BOOKED SLOT</vt:lpstr>
      <vt:lpstr>SLOT BOOKING PAGE</vt:lpstr>
      <vt:lpstr>ADMIN DASHBOARD – USAGE ANALYTICS</vt:lpstr>
      <vt:lpstr>ADMIN PAGE – ACTION PANEL</vt:lpstr>
      <vt:lpstr>ARCHITECTURE &amp; DATABASE DESIGNS</vt:lpstr>
      <vt:lpstr>ARCHITECTURAL DESIGN</vt:lpstr>
    </vt:vector>
  </TitlesOfParts>
  <Company>Infosys Limited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Vivek Kumar</dc:creator>
  <cp:lastModifiedBy>Vivek Kumar</cp:lastModifiedBy>
  <cp:revision>2</cp:revision>
  <dcterms:created xsi:type="dcterms:W3CDTF">2024-11-25T13:01:38Z</dcterms:created>
  <dcterms:modified xsi:type="dcterms:W3CDTF">2024-11-26T17:54:30Z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0819fa7-4367-4500-ba88-dd630d977609_Enabled">
    <vt:lpwstr>true</vt:lpwstr>
  </property>
  <property fmtid="{D5CDD505-2E9C-101B-9397-08002B2CF9AE}" pid="3" name="MSIP_Label_a0819fa7-4367-4500-ba88-dd630d977609_SetDate">
    <vt:lpwstr>2024-11-25T13:01:57Z</vt:lpwstr>
  </property>
  <property fmtid="{D5CDD505-2E9C-101B-9397-08002B2CF9AE}" pid="4" name="MSIP_Label_a0819fa7-4367-4500-ba88-dd630d977609_Method">
    <vt:lpwstr>Standard</vt:lpwstr>
  </property>
  <property fmtid="{D5CDD505-2E9C-101B-9397-08002B2CF9AE}" pid="5" name="MSIP_Label_a0819fa7-4367-4500-ba88-dd630d977609_Name">
    <vt:lpwstr>a0819fa7-4367-4500-ba88-dd630d977609</vt:lpwstr>
  </property>
  <property fmtid="{D5CDD505-2E9C-101B-9397-08002B2CF9AE}" pid="6" name="MSIP_Label_a0819fa7-4367-4500-ba88-dd630d977609_SiteId">
    <vt:lpwstr>63ce7d59-2f3e-42cd-a8cc-be764cff5eb6</vt:lpwstr>
  </property>
  <property fmtid="{D5CDD505-2E9C-101B-9397-08002B2CF9AE}" pid="7" name="MSIP_Label_a0819fa7-4367-4500-ba88-dd630d977609_ActionId">
    <vt:lpwstr>84a5b6fe-95ad-4e07-9972-e712a20810c6</vt:lpwstr>
  </property>
  <property fmtid="{D5CDD505-2E9C-101B-9397-08002B2CF9AE}" pid="8" name="MSIP_Label_a0819fa7-4367-4500-ba88-dd630d977609_ContentBits">
    <vt:lpwstr>0</vt:lpwstr>
  </property>
</Properties>
</file>